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6" r:id="rId6"/>
    <p:sldMasterId id="2147483717" r:id="rId7"/>
  </p:sldMasterIdLst>
  <p:notesMasterIdLst>
    <p:notesMasterId r:id="rId12"/>
  </p:notesMasterIdLst>
  <p:handoutMasterIdLst>
    <p:handoutMasterId r:id="rId13"/>
  </p:handoutMasterIdLst>
  <p:sldIdLst>
    <p:sldId id="256" r:id="rId8"/>
    <p:sldId id="268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239B3-3F86-464C-AD52-4C8E8D1A8CEF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1362F-8E5B-436D-B2E4-DB7BA913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CE09-9ECD-49EF-AF45-E6F2F88FB914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1DA39-B701-4013-BEA5-4A5743C7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7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CCD8EA-3B2E-400F-8508-519E511AA293}" type="slidenum">
              <a:rPr lang="en-US" smtClean="0">
                <a:solidFill>
                  <a:srgbClr val="000000"/>
                </a:solidFill>
                <a:ea typeface="Adobe 명조 Std Acro M"/>
                <a:cs typeface="Adobe 명조 Std Acro M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solidFill>
                <a:srgbClr val="000000"/>
              </a:solidFill>
              <a:ea typeface="Adobe 명조 Std Acro M"/>
              <a:cs typeface="Adobe 명조 Std Acro 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6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gi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338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371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45720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0" y="6191865"/>
            <a:ext cx="2236964" cy="675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50" y="312786"/>
            <a:ext cx="3036651" cy="311621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396905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30642"/>
            <a:ext cx="578743" cy="57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4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45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90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338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/>
            </a:lvl1pPr>
          </a:lstStyle>
          <a:p>
            <a:r>
              <a:rPr lang="en-US" dirty="0" smtClean="0"/>
              <a:t>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371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45720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0" y="6191865"/>
            <a:ext cx="2236964" cy="675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50" y="312786"/>
            <a:ext cx="3036651" cy="31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7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accent4"/>
                </a:solidFill>
                <a:latin typeface="+mn-lt"/>
              </a:defRPr>
            </a:lvl1pPr>
            <a:lvl2pPr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152400"/>
            <a:ext cx="860755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78360" y="675752"/>
            <a:ext cx="8610600" cy="467248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3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>
            <a:lvl1pPr>
              <a:defRPr sz="2800">
                <a:solidFill>
                  <a:schemeClr val="accent4"/>
                </a:solidFill>
                <a:latin typeface="+mn-lt"/>
              </a:defRPr>
            </a:lvl1pPr>
            <a:lvl2pPr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152400"/>
            <a:ext cx="860755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title – Option 2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7620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0" y="6191865"/>
            <a:ext cx="2236964" cy="67596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124200" y="6396905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Confidential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37327" y="639690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prstClr val="black"/>
                </a:solidFill>
              </a:rPr>
              <a:pPr/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85800" y="639690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1A9A4E7-AD93-4AE7-B9CB-71E1B2E657A8}" type="datetime1">
              <a:rPr lang="en-US" sz="1000" smtClean="0">
                <a:solidFill>
                  <a:prstClr val="black"/>
                </a:solidFill>
              </a:rPr>
              <a:pPr/>
              <a:t>3/28/2019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1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</a:p>
          <a:p>
            <a:pPr lvl="3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152400"/>
            <a:ext cx="860755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78360" y="675752"/>
            <a:ext cx="8610600" cy="467248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1600201"/>
            <a:ext cx="4038600" cy="45720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4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81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152400"/>
            <a:ext cx="860755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78360" y="675752"/>
            <a:ext cx="8610600" cy="467248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1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0" y="6191865"/>
            <a:ext cx="2236964" cy="6759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7327" y="639690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prstClr val="black"/>
                </a:solidFill>
              </a:rPr>
              <a:pPr/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85800" y="639690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B9906A7-7F7A-46CC-B4A1-8CCC0C064E43}" type="datetime1">
              <a:rPr lang="en-US" sz="1000" smtClean="0">
                <a:solidFill>
                  <a:prstClr val="black"/>
                </a:solidFill>
              </a:rPr>
              <a:pPr/>
              <a:t>3/28/2019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5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97611" y="914400"/>
            <a:ext cx="3969589" cy="3962400"/>
            <a:chOff x="297611" y="914400"/>
            <a:chExt cx="3969589" cy="3962400"/>
          </a:xfrm>
        </p:grpSpPr>
        <p:sp>
          <p:nvSpPr>
            <p:cNvPr id="7" name="Oval 6"/>
            <p:cNvSpPr/>
            <p:nvPr userDrawn="1"/>
          </p:nvSpPr>
          <p:spPr>
            <a:xfrm>
              <a:off x="304800" y="914400"/>
              <a:ext cx="3962400" cy="3962400"/>
            </a:xfrm>
            <a:prstGeom prst="ellipse">
              <a:avLst/>
            </a:prstGeom>
            <a:solidFill>
              <a:srgbClr val="54B948">
                <a:alpha val="45098"/>
              </a:srgbClr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97611" y="1224141"/>
              <a:ext cx="3324046" cy="3324046"/>
            </a:xfrm>
            <a:prstGeom prst="ellipse">
              <a:avLst/>
            </a:prstGeom>
            <a:solidFill>
              <a:srgbClr val="54B948">
                <a:alpha val="80000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97611" y="2214741"/>
            <a:ext cx="3324046" cy="1366659"/>
          </a:xfrm>
          <a:prstGeom prst="rect">
            <a:avLst/>
          </a:prstGeom>
        </p:spPr>
        <p:txBody>
          <a:bodyPr/>
          <a:lstStyle>
            <a:lvl1pPr algn="ctr">
              <a:defRPr sz="3600" baseline="0"/>
            </a:lvl1pPr>
          </a:lstStyle>
          <a:p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Title Page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0" y="6191865"/>
            <a:ext cx="2236964" cy="67596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7327" y="639690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85800" y="639690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C254CD-C334-4781-8AC3-A636AB3CE50A}" type="datetime1">
              <a:rPr lang="en-US" sz="1000" smtClean="0">
                <a:solidFill>
                  <a:prstClr val="white"/>
                </a:solidFill>
              </a:rPr>
              <a:pPr/>
              <a:t>3/28/2019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97610" y="2214741"/>
            <a:ext cx="7855789" cy="1290459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 Page Option 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0" y="6191865"/>
            <a:ext cx="2236964" cy="67596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37327" y="639690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639690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81D873-CEFF-4768-B847-96C580D81981}" type="datetime1">
              <a:rPr lang="en-US" sz="1000" smtClean="0">
                <a:solidFill>
                  <a:prstClr val="white"/>
                </a:solidFill>
              </a:rPr>
              <a:pPr/>
              <a:t>3/28/2019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6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898392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88992"/>
            <a:ext cx="9144000" cy="128320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4736592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71722"/>
            <a:ext cx="2180352" cy="21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9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97611" y="914400"/>
            <a:ext cx="3969589" cy="3962400"/>
            <a:chOff x="297611" y="914400"/>
            <a:chExt cx="3969589" cy="3962400"/>
          </a:xfrm>
        </p:grpSpPr>
        <p:sp>
          <p:nvSpPr>
            <p:cNvPr id="7" name="Oval 6"/>
            <p:cNvSpPr/>
            <p:nvPr userDrawn="1"/>
          </p:nvSpPr>
          <p:spPr>
            <a:xfrm>
              <a:off x="304800" y="914400"/>
              <a:ext cx="3962400" cy="3962400"/>
            </a:xfrm>
            <a:prstGeom prst="ellipse">
              <a:avLst/>
            </a:prstGeom>
            <a:solidFill>
              <a:srgbClr val="54B948">
                <a:alpha val="45098"/>
              </a:srgbClr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97611" y="1224141"/>
              <a:ext cx="3324046" cy="3324046"/>
            </a:xfrm>
            <a:prstGeom prst="ellipse">
              <a:avLst/>
            </a:prstGeom>
            <a:solidFill>
              <a:srgbClr val="54B948">
                <a:alpha val="80000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97611" y="2057399"/>
            <a:ext cx="3324046" cy="1885951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Title Page Automotive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0" y="6191865"/>
            <a:ext cx="2236964" cy="67596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7327" y="639690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85800" y="639690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C0B6C6E-0DBC-4474-9811-BB10D75A30CB}" type="datetime1">
              <a:rPr lang="en-US" sz="1000" smtClean="0">
                <a:solidFill>
                  <a:prstClr val="white"/>
                </a:solidFill>
              </a:rPr>
              <a:pPr/>
              <a:t>3/28/2019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7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97611" y="914400"/>
            <a:ext cx="3969589" cy="3962400"/>
            <a:chOff x="297611" y="914400"/>
            <a:chExt cx="3969589" cy="3962400"/>
          </a:xfrm>
        </p:grpSpPr>
        <p:sp>
          <p:nvSpPr>
            <p:cNvPr id="7" name="Oval 6"/>
            <p:cNvSpPr/>
            <p:nvPr userDrawn="1"/>
          </p:nvSpPr>
          <p:spPr>
            <a:xfrm>
              <a:off x="304800" y="914400"/>
              <a:ext cx="3962400" cy="3962400"/>
            </a:xfrm>
            <a:prstGeom prst="ellipse">
              <a:avLst/>
            </a:prstGeom>
            <a:solidFill>
              <a:srgbClr val="54B948">
                <a:alpha val="45098"/>
              </a:srgbClr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97611" y="1224141"/>
              <a:ext cx="3324046" cy="3324046"/>
            </a:xfrm>
            <a:prstGeom prst="ellipse">
              <a:avLst/>
            </a:prstGeom>
            <a:solidFill>
              <a:srgbClr val="54B948">
                <a:alpha val="80000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97611" y="2057400"/>
            <a:ext cx="3324046" cy="1752599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Title Page Industrial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0" y="6191865"/>
            <a:ext cx="2236964" cy="67596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7327" y="639690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85800" y="639690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9795749-4010-4FB7-A09D-3363AD58A30A}" type="datetime1">
              <a:rPr lang="en-US" sz="1000" smtClean="0">
                <a:solidFill>
                  <a:prstClr val="white"/>
                </a:solidFill>
              </a:rPr>
              <a:pPr/>
              <a:t>3/28/2019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8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152400"/>
            <a:ext cx="860755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78360" y="675752"/>
            <a:ext cx="8610600" cy="467248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97611" y="914400"/>
            <a:ext cx="3969589" cy="3962400"/>
            <a:chOff x="297611" y="914400"/>
            <a:chExt cx="3969589" cy="3962400"/>
          </a:xfrm>
        </p:grpSpPr>
        <p:sp>
          <p:nvSpPr>
            <p:cNvPr id="7" name="Oval 6"/>
            <p:cNvSpPr/>
            <p:nvPr userDrawn="1"/>
          </p:nvSpPr>
          <p:spPr>
            <a:xfrm>
              <a:off x="304800" y="914400"/>
              <a:ext cx="3962400" cy="3962400"/>
            </a:xfrm>
            <a:prstGeom prst="ellipse">
              <a:avLst/>
            </a:prstGeom>
            <a:solidFill>
              <a:srgbClr val="54B948">
                <a:alpha val="45098"/>
              </a:srgbClr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97611" y="1224141"/>
              <a:ext cx="3324046" cy="3324046"/>
            </a:xfrm>
            <a:prstGeom prst="ellipse">
              <a:avLst/>
            </a:prstGeom>
            <a:solidFill>
              <a:srgbClr val="54B948">
                <a:alpha val="80000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97611" y="1752600"/>
            <a:ext cx="3324046" cy="2438400"/>
          </a:xfrm>
          <a:prstGeom prst="rect">
            <a:avLst/>
          </a:prstGeom>
        </p:spPr>
        <p:txBody>
          <a:bodyPr/>
          <a:lstStyle>
            <a:lvl1pPr algn="ctr">
              <a:defRPr sz="3600" baseline="0"/>
            </a:lvl1pPr>
          </a:lstStyle>
          <a:p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Title Page Portable &amp; Wireless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0" y="6191865"/>
            <a:ext cx="2236964" cy="67596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7327" y="639690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85800" y="639690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4F813F7-7CFE-46F8-BBFE-98A1D76A22CE}" type="datetime1">
              <a:rPr lang="en-US" sz="1000" smtClean="0">
                <a:solidFill>
                  <a:prstClr val="white"/>
                </a:solidFill>
              </a:rPr>
              <a:pPr/>
              <a:t>3/28/2019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152400"/>
            <a:ext cx="860755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78360" y="675752"/>
            <a:ext cx="8610600" cy="467248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3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97611" y="914400"/>
            <a:ext cx="3969589" cy="3962400"/>
            <a:chOff x="297611" y="914400"/>
            <a:chExt cx="3969589" cy="3962400"/>
          </a:xfrm>
        </p:grpSpPr>
        <p:sp>
          <p:nvSpPr>
            <p:cNvPr id="7" name="Oval 6"/>
            <p:cNvSpPr/>
            <p:nvPr userDrawn="1"/>
          </p:nvSpPr>
          <p:spPr>
            <a:xfrm>
              <a:off x="304800" y="914400"/>
              <a:ext cx="3962400" cy="3962400"/>
            </a:xfrm>
            <a:prstGeom prst="ellipse">
              <a:avLst/>
            </a:prstGeom>
            <a:solidFill>
              <a:srgbClr val="54B948">
                <a:alpha val="45098"/>
              </a:srgbClr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97611" y="1224141"/>
              <a:ext cx="3324046" cy="3324046"/>
            </a:xfrm>
            <a:prstGeom prst="ellipse">
              <a:avLst/>
            </a:prstGeom>
            <a:solidFill>
              <a:srgbClr val="54B948">
                <a:alpha val="80000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97611" y="1981199"/>
            <a:ext cx="3324046" cy="1905001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Title Page Computing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0" y="6191865"/>
            <a:ext cx="2236964" cy="67596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7327" y="639690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85800" y="639690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74DBA8-90DE-403B-A608-51FBDD6E9B82}" type="datetime1">
              <a:rPr lang="en-US" sz="1000" smtClean="0">
                <a:solidFill>
                  <a:prstClr val="white"/>
                </a:solidFill>
              </a:rPr>
              <a:pPr/>
              <a:t>3/28/2019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0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152400"/>
            <a:ext cx="860755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78360" y="675752"/>
            <a:ext cx="8610600" cy="467248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9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97611" y="914400"/>
            <a:ext cx="3969589" cy="3962400"/>
            <a:chOff x="297611" y="914400"/>
            <a:chExt cx="3969589" cy="3962400"/>
          </a:xfrm>
        </p:grpSpPr>
        <p:sp>
          <p:nvSpPr>
            <p:cNvPr id="7" name="Oval 6"/>
            <p:cNvSpPr/>
            <p:nvPr userDrawn="1"/>
          </p:nvSpPr>
          <p:spPr>
            <a:xfrm>
              <a:off x="304800" y="914400"/>
              <a:ext cx="3962400" cy="3962400"/>
            </a:xfrm>
            <a:prstGeom prst="ellipse">
              <a:avLst/>
            </a:prstGeom>
            <a:solidFill>
              <a:srgbClr val="54B948">
                <a:alpha val="45098"/>
              </a:srgbClr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97611" y="1224141"/>
              <a:ext cx="3324046" cy="3324046"/>
            </a:xfrm>
            <a:prstGeom prst="ellipse">
              <a:avLst/>
            </a:prstGeom>
            <a:solidFill>
              <a:srgbClr val="54B948">
                <a:alpha val="80000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97611" y="2057401"/>
            <a:ext cx="3324046" cy="1905000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Title Page Option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0" y="6191865"/>
            <a:ext cx="2236964" cy="67596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7327" y="639690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85800" y="639690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1EEB424-5A34-4271-A6F0-48190C6905F7}" type="datetime1">
              <a:rPr lang="en-US" sz="1000" smtClean="0">
                <a:solidFill>
                  <a:prstClr val="white"/>
                </a:solidFill>
              </a:rPr>
              <a:pPr/>
              <a:t>3/28/2019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0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152400"/>
            <a:ext cx="860755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78360" y="675752"/>
            <a:ext cx="8610600" cy="467248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8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97611" y="914400"/>
            <a:ext cx="3969589" cy="3962400"/>
            <a:chOff x="297611" y="914400"/>
            <a:chExt cx="3969589" cy="3962400"/>
          </a:xfrm>
        </p:grpSpPr>
        <p:sp>
          <p:nvSpPr>
            <p:cNvPr id="7" name="Oval 6"/>
            <p:cNvSpPr/>
            <p:nvPr userDrawn="1"/>
          </p:nvSpPr>
          <p:spPr>
            <a:xfrm>
              <a:off x="304800" y="914400"/>
              <a:ext cx="3962400" cy="3962400"/>
            </a:xfrm>
            <a:prstGeom prst="ellipse">
              <a:avLst/>
            </a:prstGeom>
            <a:solidFill>
              <a:srgbClr val="54B948">
                <a:alpha val="45098"/>
              </a:srgbClr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97611" y="1224141"/>
              <a:ext cx="3324046" cy="3324046"/>
            </a:xfrm>
            <a:prstGeom prst="ellipse">
              <a:avLst/>
            </a:prstGeom>
            <a:solidFill>
              <a:srgbClr val="54B948">
                <a:alpha val="80000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97611" y="1981201"/>
            <a:ext cx="3324046" cy="1904999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Title Page Consumer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0" y="6191865"/>
            <a:ext cx="2236964" cy="67596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7327" y="639690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85800" y="639690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0DC421-B7E5-4753-A25D-D1D24EB9274C}" type="datetime1">
              <a:rPr lang="en-US" sz="1000" smtClean="0">
                <a:solidFill>
                  <a:prstClr val="white"/>
                </a:solidFill>
              </a:rPr>
              <a:pPr/>
              <a:t>3/28/2019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4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860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Section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276600"/>
            <a:ext cx="9144000" cy="128320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31242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91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152400"/>
            <a:ext cx="860755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78360" y="675752"/>
            <a:ext cx="8610600" cy="467248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4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338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371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28700" y="45720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0" y="6191865"/>
            <a:ext cx="2236964" cy="675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50" y="312786"/>
            <a:ext cx="3036651" cy="311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396905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prstClr val="white"/>
                </a:solidFill>
              </a:rPr>
              <a:t>Public Information</a:t>
            </a:r>
          </a:p>
        </p:txBody>
      </p:sp>
    </p:spTree>
    <p:extLst>
      <p:ext uri="{BB962C8B-B14F-4D97-AF65-F5344CB8AC3E}">
        <p14:creationId xmlns:p14="http://schemas.microsoft.com/office/powerpoint/2010/main" val="101202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898392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88992"/>
            <a:ext cx="9144000" cy="128320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28700" y="4736592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71722"/>
            <a:ext cx="2180352" cy="21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2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860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Section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276600"/>
            <a:ext cx="9144000" cy="128320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28700" y="31242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1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6837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8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83615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Opt.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/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4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/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dirty="0"/>
            </a:lvl1pPr>
          </a:lstStyle>
          <a:p>
            <a:pPr lvl="0" algn="ctr"/>
            <a:r>
              <a:rPr lang="en-US" dirty="0" smtClean="0"/>
              <a:t>Option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4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8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dirty="0"/>
            </a:lvl1pPr>
          </a:lstStyle>
          <a:p>
            <a:pPr lvl="0" algn="ctr"/>
            <a:r>
              <a:rPr lang="en-US" dirty="0" smtClean="0"/>
              <a:t>Option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1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4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58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87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5EAA9-FB38-407F-8C93-26B3CD7337D1}" type="datetimeFigureOut">
              <a:rPr lang="en-US" smtClean="0">
                <a:solidFill>
                  <a:prstClr val="black"/>
                </a:solidFill>
              </a:rPr>
              <a:pPr/>
              <a:t>3/28/2019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C448E-3894-4C6C-887A-75619854AA6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67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5EAA9-FB38-407F-8C93-26B3CD7337D1}" type="datetimeFigureOut">
              <a:rPr lang="en-US" smtClean="0">
                <a:solidFill>
                  <a:prstClr val="black"/>
                </a:solidFill>
              </a:rPr>
              <a:pPr/>
              <a:t>3/28/2019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C448E-3894-4C6C-887A-75619854AA6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09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9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Opt.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4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/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8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/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5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8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0" y="6182033"/>
            <a:ext cx="2236964" cy="67596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971800" y="6396905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37327" y="639690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39690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8783E-D7BF-491D-B4F9-627FC5BD6335}" type="datetime1">
              <a:rPr lang="en-US" sz="1000" smtClean="0">
                <a:solidFill>
                  <a:schemeClr val="bg1"/>
                </a:solidFill>
              </a:rPr>
              <a:t>3/28/2019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230643"/>
            <a:ext cx="578743" cy="57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2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49" r:id="rId3"/>
    <p:sldLayoutId id="2147483650" r:id="rId4"/>
    <p:sldLayoutId id="2147483665" r:id="rId5"/>
    <p:sldLayoutId id="2147483652" r:id="rId6"/>
    <p:sldLayoutId id="2147483666" r:id="rId7"/>
    <p:sldLayoutId id="2147483664" r:id="rId8"/>
    <p:sldLayoutId id="2147483667" r:id="rId9"/>
    <p:sldLayoutId id="2147483657" r:id="rId10"/>
    <p:sldLayoutId id="214748366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i="0" kern="1200" baseline="0">
          <a:solidFill>
            <a:schemeClr val="accent6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accent6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11430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0" y="6191865"/>
            <a:ext cx="2236964" cy="6759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37327" y="639690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prstClr val="black"/>
                </a:solidFill>
              </a:rPr>
              <a:pPr/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85800" y="639690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649A15-C65E-4A8D-8A17-F3DEC840E7B1}" type="datetime1">
              <a:rPr lang="en-US" sz="1000" smtClean="0">
                <a:solidFill>
                  <a:prstClr val="black"/>
                </a:solidFill>
              </a:rPr>
              <a:pPr/>
              <a:t>3/28/2019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3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000" i="0" kern="1200" baseline="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accent4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0" y="6182033"/>
            <a:ext cx="2236964" cy="67596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6396905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prstClr val="white"/>
                </a:solidFill>
              </a:rPr>
              <a:t>Public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327" y="639690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39690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8783E-D7BF-491D-B4F9-627FC5BD6335}" type="datetime1">
              <a:rPr lang="en-US" sz="1000" smtClean="0">
                <a:solidFill>
                  <a:prstClr val="white"/>
                </a:solidFill>
              </a:rPr>
              <a:pPr/>
              <a:t>3/28/2019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1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i="0" kern="1200" baseline="0">
          <a:solidFill>
            <a:schemeClr val="accent6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accent6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9144000" cy="914400"/>
          </a:xfrm>
        </p:spPr>
        <p:txBody>
          <a:bodyPr/>
          <a:lstStyle/>
          <a:p>
            <a:r>
              <a:rPr lang="en-US" dirty="0" smtClean="0"/>
              <a:t>Drive  Module System Solution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2979737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2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036"/>
          <p:cNvSpPr/>
          <p:nvPr/>
        </p:nvSpPr>
        <p:spPr>
          <a:xfrm>
            <a:off x="152400" y="1371600"/>
            <a:ext cx="1386840" cy="27718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Video Processor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1371600"/>
            <a:ext cx="8915400" cy="2771816"/>
            <a:chOff x="-310652" y="680682"/>
            <a:chExt cx="8915400" cy="2771816"/>
          </a:xfrm>
        </p:grpSpPr>
        <p:sp>
          <p:nvSpPr>
            <p:cNvPr id="7" name="Rectangle 6"/>
            <p:cNvSpPr/>
            <p:nvPr/>
          </p:nvSpPr>
          <p:spPr>
            <a:xfrm>
              <a:off x="1447799" y="680682"/>
              <a:ext cx="7156949" cy="2771816"/>
            </a:xfrm>
            <a:prstGeom prst="rect">
              <a:avLst/>
            </a:prstGeom>
            <a:solidFill>
              <a:srgbClr val="A7A9AC">
                <a:lumMod val="60000"/>
                <a:lumOff val="40000"/>
              </a:srgbClr>
            </a:solidFill>
            <a:ln w="15875" cap="flat" cmpd="sng" algn="ctr">
              <a:solidFill>
                <a:srgbClr val="54B948">
                  <a:shade val="50000"/>
                  <a:shade val="75000"/>
                  <a:lumMod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605034" y="1323580"/>
              <a:ext cx="1280125" cy="325754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54B948">
                  <a:shade val="50000"/>
                  <a:shade val="75000"/>
                  <a:lumMod val="8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anchor="t"/>
            <a:lstStyle/>
            <a:p>
              <a:pPr algn="ctr"/>
              <a:r>
                <a:rPr lang="en-US" altLang="zh-CN" sz="1000" b="1" kern="0" dirty="0" smtClean="0">
                  <a:solidFill>
                    <a:prstClr val="white"/>
                  </a:solidFill>
                </a:rPr>
                <a:t>LDO</a:t>
              </a:r>
            </a:p>
            <a:p>
              <a:pPr algn="ctr"/>
              <a:r>
                <a:rPr lang="en-US" sz="1050" b="1" kern="0" dirty="0" smtClean="0">
                  <a:solidFill>
                    <a:prstClr val="white"/>
                  </a:solidFill>
                </a:rPr>
                <a:t>NCV8163 </a:t>
              </a:r>
              <a:r>
                <a:rPr lang="en-US" sz="1000" b="1" kern="0" dirty="0" smtClean="0"/>
                <a:t>~ </a:t>
              </a:r>
              <a:r>
                <a:rPr lang="en-US" sz="1000" b="1" kern="0" dirty="0"/>
                <a:t>37mW</a:t>
              </a:r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>
              <a:off x="5885159" y="1486457"/>
              <a:ext cx="1105529" cy="3848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tailEnd type="stealth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>
            <a:xfrm>
              <a:off x="-310652" y="1150092"/>
              <a:ext cx="2194145" cy="1"/>
            </a:xfrm>
            <a:prstGeom prst="straightConnector1">
              <a:avLst/>
            </a:prstGeom>
            <a:noFill/>
            <a:ln w="63500" cap="flat" cmpd="sng" algn="ctr">
              <a:solidFill>
                <a:srgbClr val="7030A0"/>
              </a:solidFill>
              <a:prstDash val="solid"/>
              <a:tailEnd type="stealth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1345515" y="888091"/>
              <a:ext cx="5965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kern="0" dirty="0" smtClean="0">
                  <a:latin typeface="Arial" pitchFamily="34" charset="0"/>
                  <a:cs typeface="Arial" pitchFamily="34" charset="0"/>
                </a:rPr>
                <a:t>12.0V</a:t>
              </a:r>
            </a:p>
            <a:p>
              <a:pPr>
                <a:defRPr/>
              </a:pPr>
              <a:endParaRPr lang="en-US" sz="1200" b="1" kern="0" dirty="0" smtClean="0"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1000" b="1" kern="0" dirty="0" smtClean="0">
                  <a:latin typeface="Arial" pitchFamily="34" charset="0"/>
                  <a:cs typeface="Arial" pitchFamily="34" charset="0"/>
                </a:rPr>
                <a:t>~ 1.7W</a:t>
              </a:r>
            </a:p>
          </p:txBody>
        </p:sp>
        <p:cxnSp>
          <p:nvCxnSpPr>
            <p:cNvPr id="18" name="Elbow Connector 38"/>
            <p:cNvCxnSpPr>
              <a:stCxn id="19" idx="3"/>
              <a:endCxn id="25" idx="1"/>
            </p:cNvCxnSpPr>
            <p:nvPr/>
          </p:nvCxnSpPr>
          <p:spPr>
            <a:xfrm>
              <a:off x="2880440" y="1150092"/>
              <a:ext cx="426232" cy="149"/>
            </a:xfrm>
            <a:prstGeom prst="bentConnector3">
              <a:avLst>
                <a:gd name="adj1" fmla="val 50000"/>
              </a:avLst>
            </a:prstGeom>
            <a:noFill/>
            <a:ln w="63500" cap="flat" cmpd="sng" algn="ctr">
              <a:solidFill>
                <a:srgbClr val="7030A0"/>
              </a:solidFill>
              <a:prstDash val="solid"/>
              <a:tailEnd type="stealth"/>
            </a:ln>
            <a:effectLst/>
          </p:spPr>
        </p:cxnSp>
        <p:sp>
          <p:nvSpPr>
            <p:cNvPr id="19" name="Rectangle 18"/>
            <p:cNvSpPr/>
            <p:nvPr/>
          </p:nvSpPr>
          <p:spPr bwMode="auto">
            <a:xfrm>
              <a:off x="1879185" y="874752"/>
              <a:ext cx="1001255" cy="55068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54B948">
                  <a:shade val="50000"/>
                  <a:shade val="75000"/>
                  <a:lumMod val="8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200" b="1" kern="0" dirty="0" smtClean="0">
                  <a:solidFill>
                    <a:prstClr val="white"/>
                  </a:solidFill>
                </a:rPr>
                <a:t>Buck</a:t>
              </a:r>
            </a:p>
            <a:p>
              <a:pPr algn="ctr">
                <a:defRPr/>
              </a:pPr>
              <a:r>
                <a:rPr lang="en-US" sz="1200" b="1" kern="0" dirty="0" smtClean="0">
                  <a:solidFill>
                    <a:prstClr val="white"/>
                  </a:solidFill>
                </a:rPr>
                <a:t>NCV890430</a:t>
              </a:r>
            </a:p>
            <a:p>
              <a:pPr algn="ctr">
                <a:defRPr/>
              </a:pPr>
              <a:r>
                <a:rPr lang="en-US" sz="1200" b="1" kern="0" dirty="0" smtClean="0">
                  <a:solidFill>
                    <a:srgbClr val="FFC000"/>
                  </a:solidFill>
                </a:rPr>
                <a:t>393mW***</a:t>
              </a:r>
              <a:endParaRPr lang="en-US" sz="1050" b="1" kern="0" dirty="0" smtClean="0">
                <a:solidFill>
                  <a:srgbClr val="FFC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82982" y="879038"/>
              <a:ext cx="7785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000" b="1" kern="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3.0V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45132" y="2272256"/>
              <a:ext cx="6162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00" b="1" kern="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1.8V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306672" y="991584"/>
              <a:ext cx="1316802" cy="317313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54B948">
                  <a:shade val="50000"/>
                  <a:shade val="75000"/>
                  <a:lumMod val="8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000" b="1" kern="0" dirty="0" smtClean="0">
                  <a:solidFill>
                    <a:prstClr val="white"/>
                  </a:solidFill>
                </a:rPr>
                <a:t>Buck</a:t>
              </a:r>
            </a:p>
            <a:p>
              <a:pPr algn="ctr">
                <a:defRPr/>
              </a:pPr>
              <a:r>
                <a:rPr lang="en-US" sz="1200" b="1" kern="0" dirty="0" smtClean="0">
                  <a:solidFill>
                    <a:prstClr val="white"/>
                  </a:solidFill>
                </a:rPr>
                <a:t>NCV6324 </a:t>
              </a:r>
              <a:r>
                <a:rPr lang="en-US" sz="1200" b="1" kern="0" dirty="0" smtClean="0">
                  <a:solidFill>
                    <a:prstClr val="black"/>
                  </a:solidFill>
                </a:rPr>
                <a:t>~</a:t>
              </a:r>
              <a:r>
                <a:rPr lang="en-US" sz="1000" b="1" kern="0" dirty="0" smtClean="0">
                  <a:solidFill>
                    <a:prstClr val="black"/>
                  </a:solidFill>
                </a:rPr>
                <a:t>33mW </a:t>
              </a:r>
              <a:endParaRPr lang="en-US" sz="900" b="1" kern="0" dirty="0">
                <a:solidFill>
                  <a:srgbClr val="FFC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86556" y="868473"/>
              <a:ext cx="533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00" b="1" kern="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1.2V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996012" y="858131"/>
              <a:ext cx="1463775" cy="2459038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54B948">
                  <a:shade val="50000"/>
                  <a:shade val="75000"/>
                  <a:lumMod val="8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anchor="t"/>
            <a:lstStyle/>
            <a:p>
              <a:pPr algn="ctr">
                <a:defRPr/>
              </a:pPr>
              <a:endParaRPr lang="en-US" sz="1400" b="1" kern="0" dirty="0" smtClean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1400" b="1" kern="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1400" b="1" kern="0" dirty="0" smtClean="0">
                <a:solidFill>
                  <a:prstClr val="white"/>
                </a:solidFill>
              </a:endParaRPr>
            </a:p>
          </p:txBody>
        </p:sp>
        <p:cxnSp>
          <p:nvCxnSpPr>
            <p:cNvPr id="31" name="Elbow Connector 30"/>
            <p:cNvCxnSpPr>
              <a:stCxn id="25" idx="3"/>
            </p:cNvCxnSpPr>
            <p:nvPr/>
          </p:nvCxnSpPr>
          <p:spPr>
            <a:xfrm flipV="1">
              <a:off x="4623474" y="1150092"/>
              <a:ext cx="2303513" cy="149"/>
            </a:xfrm>
            <a:prstGeom prst="bentConnector3">
              <a:avLst>
                <a:gd name="adj1" fmla="val 50000"/>
              </a:avLst>
            </a:prstGeom>
            <a:noFill/>
            <a:ln w="50800" cap="flat" cmpd="sng" algn="ctr">
              <a:solidFill>
                <a:srgbClr val="FF00FF"/>
              </a:solidFill>
              <a:prstDash val="solid"/>
              <a:tailEnd type="stealth"/>
            </a:ln>
            <a:effectLst/>
          </p:spPr>
        </p:cxnSp>
        <p:sp>
          <p:nvSpPr>
            <p:cNvPr id="33" name="Rectangle 32"/>
            <p:cNvSpPr/>
            <p:nvPr/>
          </p:nvSpPr>
          <p:spPr bwMode="auto">
            <a:xfrm>
              <a:off x="3302876" y="1743639"/>
              <a:ext cx="1305706" cy="317313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54B948">
                  <a:shade val="50000"/>
                  <a:shade val="75000"/>
                  <a:lumMod val="8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100" b="1" kern="0" dirty="0" smtClean="0">
                  <a:solidFill>
                    <a:prstClr val="white"/>
                  </a:solidFill>
                </a:rPr>
                <a:t>Buck</a:t>
              </a:r>
            </a:p>
            <a:p>
              <a:pPr algn="ctr">
                <a:defRPr/>
              </a:pPr>
              <a:r>
                <a:rPr lang="en-US" sz="1100" b="1" kern="0" dirty="0" smtClean="0">
                  <a:solidFill>
                    <a:prstClr val="white"/>
                  </a:solidFill>
                </a:rPr>
                <a:t>NCV6324 </a:t>
              </a:r>
              <a:r>
                <a:rPr lang="en-US" sz="1100" b="1" kern="0" dirty="0" smtClean="0">
                  <a:solidFill>
                    <a:prstClr val="black"/>
                  </a:solidFill>
                </a:rPr>
                <a:t>~ </a:t>
              </a:r>
              <a:r>
                <a:rPr lang="en-US" sz="1000" b="1" kern="0" dirty="0" smtClean="0">
                  <a:solidFill>
                    <a:prstClr val="black"/>
                  </a:solidFill>
                </a:rPr>
                <a:t>68mW</a:t>
              </a:r>
            </a:p>
          </p:txBody>
        </p:sp>
        <p:cxnSp>
          <p:nvCxnSpPr>
            <p:cNvPr id="37" name="Elbow Connector 38"/>
            <p:cNvCxnSpPr>
              <a:stCxn id="33" idx="3"/>
            </p:cNvCxnSpPr>
            <p:nvPr/>
          </p:nvCxnSpPr>
          <p:spPr>
            <a:xfrm>
              <a:off x="4608582" y="1902296"/>
              <a:ext cx="238935" cy="663050"/>
            </a:xfrm>
            <a:prstGeom prst="bentConnector2">
              <a:avLst/>
            </a:prstGeom>
            <a:noFill/>
            <a:ln w="63500" cap="flat" cmpd="sng" algn="ctr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Elbow Connector 38"/>
            <p:cNvCxnSpPr/>
            <p:nvPr/>
          </p:nvCxnSpPr>
          <p:spPr>
            <a:xfrm rot="16200000" flipH="1">
              <a:off x="2814730" y="1410353"/>
              <a:ext cx="729008" cy="254876"/>
            </a:xfrm>
            <a:prstGeom prst="bentConnector2">
              <a:avLst/>
            </a:prstGeom>
            <a:noFill/>
            <a:ln w="63500" cap="flat" cmpd="sng" algn="ctr">
              <a:solidFill>
                <a:srgbClr val="7030A0"/>
              </a:solidFill>
              <a:prstDash val="solid"/>
              <a:tailEnd type="stealth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479966" y="1240236"/>
              <a:ext cx="6162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00" b="1" kern="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2.8V</a:t>
              </a:r>
            </a:p>
          </p:txBody>
        </p:sp>
      </p:grpSp>
      <p:sp>
        <p:nvSpPr>
          <p:cNvPr id="1036" name="Rectangle 1035"/>
          <p:cNvSpPr/>
          <p:nvPr/>
        </p:nvSpPr>
        <p:spPr>
          <a:xfrm>
            <a:off x="2178404" y="4527240"/>
            <a:ext cx="3453544" cy="1492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Content Placeholder 3"/>
          <p:cNvSpPr>
            <a:spLocks noGrp="1"/>
          </p:cNvSpPr>
          <p:nvPr>
            <p:ph sz="quarter" idx="13"/>
          </p:nvPr>
        </p:nvSpPr>
        <p:spPr>
          <a:xfrm>
            <a:off x="149209" y="381000"/>
            <a:ext cx="8994791" cy="467248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Sensor + Power Supply + IR LED driver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Elbow Connector 38"/>
          <p:cNvCxnSpPr/>
          <p:nvPr/>
        </p:nvCxnSpPr>
        <p:spPr>
          <a:xfrm>
            <a:off x="5234369" y="3246894"/>
            <a:ext cx="2163526" cy="1"/>
          </a:xfrm>
          <a:prstGeom prst="bentConnector3">
            <a:avLst>
              <a:gd name="adj1" fmla="val 50000"/>
            </a:avLst>
          </a:prstGeom>
          <a:noFill/>
          <a:ln w="63500" cap="flat" cmpd="sng" algn="ctr">
            <a:solidFill>
              <a:srgbClr val="0000FF"/>
            </a:solidFill>
            <a:prstDash val="solid"/>
            <a:tailEnd type="stealth"/>
          </a:ln>
          <a:effectLst/>
        </p:spPr>
      </p:cxnSp>
      <p:sp>
        <p:nvSpPr>
          <p:cNvPr id="67" name="Rectangle 66"/>
          <p:cNvSpPr/>
          <p:nvPr/>
        </p:nvSpPr>
        <p:spPr bwMode="auto">
          <a:xfrm>
            <a:off x="1957437" y="2963174"/>
            <a:ext cx="864889" cy="10168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solidFill>
              <a:srgbClr val="54B948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Connector</a:t>
            </a:r>
            <a:endParaRPr lang="en-US" sz="1100" b="1" kern="0" dirty="0" smtClean="0">
              <a:solidFill>
                <a:prstClr val="black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2839883" y="3665351"/>
            <a:ext cx="4558012" cy="0"/>
          </a:xfrm>
          <a:prstGeom prst="straightConnector1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79" name="Straight Arrow Connector 78"/>
          <p:cNvCxnSpPr/>
          <p:nvPr/>
        </p:nvCxnSpPr>
        <p:spPr>
          <a:xfrm flipH="1">
            <a:off x="2500740" y="3886200"/>
            <a:ext cx="4893951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stealth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6278862" y="3419130"/>
            <a:ext cx="865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0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RAW data</a:t>
            </a:r>
            <a:endParaRPr lang="en-US" sz="1000" b="1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24410" y="3692932"/>
            <a:ext cx="872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0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LED </a:t>
            </a:r>
            <a:r>
              <a:rPr lang="en-US" sz="10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Flash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389881" y="4619904"/>
            <a:ext cx="931072" cy="325754"/>
          </a:xfrm>
          <a:prstGeom prst="rect">
            <a:avLst/>
          </a:prstGeom>
          <a:solidFill>
            <a:srgbClr val="008000"/>
          </a:solidFill>
          <a:ln w="15875" cap="flat" cmpd="sng" algn="ctr">
            <a:solidFill>
              <a:srgbClr val="54B948">
                <a:shade val="50000"/>
                <a:shade val="75000"/>
                <a:lumMod val="8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100" b="1" kern="0" dirty="0" smtClean="0">
                <a:solidFill>
                  <a:prstClr val="white"/>
                </a:solidFill>
              </a:rPr>
              <a:t>LED Driver</a:t>
            </a:r>
          </a:p>
          <a:p>
            <a:pPr algn="ctr">
              <a:defRPr/>
            </a:pPr>
            <a:r>
              <a:rPr lang="en-US" sz="1100" b="1" kern="0" dirty="0" smtClean="0">
                <a:solidFill>
                  <a:prstClr val="white"/>
                </a:solidFill>
              </a:rPr>
              <a:t>NCV30161</a:t>
            </a:r>
            <a:endParaRPr lang="en-US" sz="900" b="1" kern="0" dirty="0">
              <a:solidFill>
                <a:prstClr val="black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2500156" y="3886200"/>
            <a:ext cx="584" cy="71338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stealth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610122" y="4171131"/>
            <a:ext cx="3021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PWM Dimming</a:t>
            </a:r>
          </a:p>
          <a:p>
            <a:pPr>
              <a:defRPr/>
            </a:pPr>
            <a:r>
              <a:rPr lang="en-US" altLang="zh-CN" sz="10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200uS to 1mS pulse</a:t>
            </a:r>
            <a:r>
              <a:rPr lang="en-US" sz="10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period 16.6 </a:t>
            </a:r>
            <a:r>
              <a:rPr lang="en-US" sz="1000" b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sz="10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or 20 </a:t>
            </a:r>
            <a:r>
              <a:rPr lang="en-US" sz="1000" b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mS</a:t>
            </a:r>
            <a:endParaRPr lang="en-US" sz="10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09" y="4945658"/>
            <a:ext cx="583141" cy="45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09" y="5486400"/>
            <a:ext cx="583141" cy="45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0" name="Straight Connector 89"/>
          <p:cNvCxnSpPr>
            <a:stCxn id="82" idx="3"/>
          </p:cNvCxnSpPr>
          <p:nvPr/>
        </p:nvCxnSpPr>
        <p:spPr>
          <a:xfrm>
            <a:off x="3320953" y="4782781"/>
            <a:ext cx="49652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1026" idx="0"/>
          </p:cNvCxnSpPr>
          <p:nvPr/>
        </p:nvCxnSpPr>
        <p:spPr>
          <a:xfrm>
            <a:off x="3817479" y="4782781"/>
            <a:ext cx="1" cy="16287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026" idx="2"/>
            <a:endCxn id="89" idx="0"/>
          </p:cNvCxnSpPr>
          <p:nvPr/>
        </p:nvCxnSpPr>
        <p:spPr>
          <a:xfrm>
            <a:off x="3817480" y="5398450"/>
            <a:ext cx="0" cy="8795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891540" y="4450296"/>
            <a:ext cx="907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12.0V 2A</a:t>
            </a:r>
          </a:p>
        </p:txBody>
      </p:sp>
      <p:cxnSp>
        <p:nvCxnSpPr>
          <p:cNvPr id="103" name="Straight Arrow Connector 102"/>
          <p:cNvCxnSpPr>
            <a:endCxn id="82" idx="1"/>
          </p:cNvCxnSpPr>
          <p:nvPr/>
        </p:nvCxnSpPr>
        <p:spPr>
          <a:xfrm>
            <a:off x="803953" y="4782781"/>
            <a:ext cx="1585928" cy="0"/>
          </a:xfrm>
          <a:prstGeom prst="straightConnector1">
            <a:avLst/>
          </a:prstGeom>
          <a:noFill/>
          <a:ln w="63500" cap="flat" cmpd="sng" algn="ctr">
            <a:solidFill>
              <a:srgbClr val="7030A0"/>
            </a:solidFill>
            <a:prstDash val="solid"/>
            <a:tailEnd type="stealth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2389881" y="5241554"/>
            <a:ext cx="1069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IR LED </a:t>
            </a:r>
          </a:p>
          <a:p>
            <a:pPr>
              <a:defRPr/>
            </a:pPr>
            <a:r>
              <a:rPr lang="en-US" sz="10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driver board</a:t>
            </a:r>
          </a:p>
        </p:txBody>
      </p:sp>
      <p:cxnSp>
        <p:nvCxnSpPr>
          <p:cNvPr id="141" name="Straight Arrow Connector 140"/>
          <p:cNvCxnSpPr>
            <a:stCxn id="67" idx="1"/>
          </p:cNvCxnSpPr>
          <p:nvPr/>
        </p:nvCxnSpPr>
        <p:spPr>
          <a:xfrm flipH="1">
            <a:off x="1507299" y="3471598"/>
            <a:ext cx="450138" cy="12956"/>
          </a:xfrm>
          <a:prstGeom prst="straightConnector1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43" name="Rectangle 142"/>
          <p:cNvSpPr/>
          <p:nvPr/>
        </p:nvSpPr>
        <p:spPr bwMode="auto">
          <a:xfrm>
            <a:off x="314735" y="3692932"/>
            <a:ext cx="894276" cy="325754"/>
          </a:xfrm>
          <a:prstGeom prst="rect">
            <a:avLst/>
          </a:prstGeom>
          <a:solidFill>
            <a:srgbClr val="008000"/>
          </a:solidFill>
          <a:ln w="15875" cap="flat" cmpd="sng" algn="ctr">
            <a:solidFill>
              <a:srgbClr val="54B948">
                <a:shade val="50000"/>
                <a:shade val="75000"/>
                <a:lumMod val="8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100" b="1" kern="0" dirty="0" smtClean="0">
                <a:solidFill>
                  <a:prstClr val="white"/>
                </a:solidFill>
              </a:rPr>
              <a:t>Smart FET</a:t>
            </a:r>
          </a:p>
          <a:p>
            <a:pPr algn="ctr">
              <a:defRPr/>
            </a:pPr>
            <a:r>
              <a:rPr lang="en-US" sz="1100" b="1" kern="0" dirty="0" smtClean="0">
                <a:solidFill>
                  <a:prstClr val="white"/>
                </a:solidFill>
              </a:rPr>
              <a:t>NCV84160</a:t>
            </a:r>
            <a:endParaRPr lang="en-US" sz="900" b="1" kern="0" dirty="0">
              <a:solidFill>
                <a:prstClr val="black"/>
              </a:solidFill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381000" y="1864204"/>
            <a:ext cx="0" cy="1828728"/>
          </a:xfrm>
          <a:prstGeom prst="straightConnector1">
            <a:avLst/>
          </a:prstGeom>
          <a:noFill/>
          <a:ln w="63500" cap="flat" cmpd="sng" algn="ctr">
            <a:solidFill>
              <a:srgbClr val="7030A0"/>
            </a:solidFill>
            <a:prstDash val="solid"/>
            <a:tailEnd type="stealth"/>
          </a:ln>
          <a:effectLst/>
        </p:spPr>
      </p:cxnSp>
      <p:cxnSp>
        <p:nvCxnSpPr>
          <p:cNvPr id="150" name="Straight Arrow Connector 149"/>
          <p:cNvCxnSpPr/>
          <p:nvPr/>
        </p:nvCxnSpPr>
        <p:spPr>
          <a:xfrm>
            <a:off x="803953" y="4018686"/>
            <a:ext cx="0" cy="764095"/>
          </a:xfrm>
          <a:prstGeom prst="straightConnector1">
            <a:avLst/>
          </a:prstGeom>
          <a:noFill/>
          <a:ln w="63500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60" name="Rectangle 159"/>
          <p:cNvSpPr/>
          <p:nvPr/>
        </p:nvSpPr>
        <p:spPr bwMode="auto">
          <a:xfrm>
            <a:off x="457200" y="1693067"/>
            <a:ext cx="894276" cy="325754"/>
          </a:xfrm>
          <a:prstGeom prst="rect">
            <a:avLst/>
          </a:prstGeom>
          <a:solidFill>
            <a:srgbClr val="008000"/>
          </a:solidFill>
          <a:ln w="15875" cap="flat" cmpd="sng" algn="ctr">
            <a:solidFill>
              <a:srgbClr val="54B948">
                <a:shade val="50000"/>
                <a:shade val="75000"/>
                <a:lumMod val="8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100" b="1" kern="0" dirty="0" smtClean="0">
                <a:solidFill>
                  <a:prstClr val="white"/>
                </a:solidFill>
              </a:rPr>
              <a:t>Smart FET</a:t>
            </a:r>
          </a:p>
          <a:p>
            <a:pPr algn="ctr">
              <a:defRPr/>
            </a:pPr>
            <a:r>
              <a:rPr lang="en-US" sz="1100" b="1" kern="0" dirty="0" smtClean="0">
                <a:solidFill>
                  <a:prstClr val="white"/>
                </a:solidFill>
              </a:rPr>
              <a:t>NCV47822</a:t>
            </a:r>
            <a:endParaRPr lang="en-US" sz="900" b="1" kern="0" dirty="0">
              <a:solidFill>
                <a:prstClr val="black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168975" y="4964555"/>
            <a:ext cx="1368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latin typeface="Arial" pitchFamily="34" charset="0"/>
                <a:cs typeface="Arial" pitchFamily="34" charset="0"/>
              </a:rPr>
              <a:t>6V/3A/1mS max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5784348" y="2570004"/>
            <a:ext cx="1280125" cy="325754"/>
          </a:xfrm>
          <a:prstGeom prst="rect">
            <a:avLst/>
          </a:prstGeom>
          <a:solidFill>
            <a:srgbClr val="008000"/>
          </a:solidFill>
          <a:ln w="15875" cap="flat" cmpd="sng" algn="ctr">
            <a:solidFill>
              <a:srgbClr val="54B948">
                <a:shade val="50000"/>
                <a:shade val="75000"/>
                <a:lumMod val="8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t"/>
          <a:lstStyle/>
          <a:p>
            <a:pPr algn="ctr"/>
            <a:r>
              <a:rPr lang="en-US" altLang="zh-CN" sz="1000" b="1" kern="0" dirty="0" smtClean="0">
                <a:solidFill>
                  <a:schemeClr val="bg1"/>
                </a:solidFill>
              </a:rPr>
              <a:t>E2PROM</a:t>
            </a:r>
          </a:p>
          <a:p>
            <a:pPr algn="ctr"/>
            <a:r>
              <a:rPr lang="en-US" altLang="zh-CN" sz="1000" b="1" kern="0" dirty="0" smtClean="0">
                <a:solidFill>
                  <a:schemeClr val="bg1"/>
                </a:solidFill>
              </a:rPr>
              <a:t>CAV24C64</a:t>
            </a:r>
            <a:endParaRPr lang="en-US" sz="1000" b="1" kern="0" dirty="0">
              <a:solidFill>
                <a:schemeClr val="bg1"/>
              </a:solidFill>
            </a:endParaRPr>
          </a:p>
        </p:txBody>
      </p:sp>
      <p:cxnSp>
        <p:nvCxnSpPr>
          <p:cNvPr id="111" name="Straight Connector 110"/>
          <p:cNvCxnSpPr>
            <a:stCxn id="176" idx="3"/>
            <a:endCxn id="27" idx="1"/>
          </p:cNvCxnSpPr>
          <p:nvPr/>
        </p:nvCxnSpPr>
        <p:spPr>
          <a:xfrm>
            <a:off x="7064473" y="2732881"/>
            <a:ext cx="318391" cy="45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6573408" y="2194562"/>
            <a:ext cx="0" cy="375442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tailEnd type="stealth"/>
          </a:ln>
          <a:effectLst/>
        </p:spPr>
      </p:cxnSp>
      <p:cxnSp>
        <p:nvCxnSpPr>
          <p:cNvPr id="147" name="Straight Arrow Connector 146"/>
          <p:cNvCxnSpPr>
            <a:endCxn id="8" idx="1"/>
          </p:cNvCxnSpPr>
          <p:nvPr/>
        </p:nvCxnSpPr>
        <p:spPr>
          <a:xfrm>
            <a:off x="3438647" y="2177375"/>
            <a:ext cx="1553239" cy="0"/>
          </a:xfrm>
          <a:prstGeom prst="straightConnector1">
            <a:avLst/>
          </a:prstGeom>
          <a:noFill/>
          <a:ln w="63500" cap="flat" cmpd="sng" algn="ctr">
            <a:solidFill>
              <a:srgbClr val="7030A0"/>
            </a:solidFill>
            <a:prstDash val="solid"/>
            <a:tailEnd type="stealth"/>
          </a:ln>
          <a:effectLst/>
        </p:spPr>
      </p:cxnSp>
      <p:sp>
        <p:nvSpPr>
          <p:cNvPr id="153" name="TextBox 152"/>
          <p:cNvSpPr txBox="1"/>
          <p:nvPr/>
        </p:nvSpPr>
        <p:spPr>
          <a:xfrm>
            <a:off x="4191000" y="5334000"/>
            <a:ext cx="128961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SFH4725</a:t>
            </a:r>
          </a:p>
          <a:p>
            <a:r>
              <a:rPr lang="en-US" altLang="zh-CN" sz="1200" dirty="0"/>
              <a:t>SFH4727</a:t>
            </a:r>
            <a:endParaRPr lang="en-US" sz="1200" dirty="0"/>
          </a:p>
        </p:txBody>
      </p:sp>
      <p:sp>
        <p:nvSpPr>
          <p:cNvPr id="154" name="Rectangle 153"/>
          <p:cNvSpPr/>
          <p:nvPr/>
        </p:nvSpPr>
        <p:spPr>
          <a:xfrm>
            <a:off x="7483066" y="1631962"/>
            <a:ext cx="1279934" cy="2307191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/>
          <p:cNvSpPr txBox="1"/>
          <p:nvPr/>
        </p:nvSpPr>
        <p:spPr>
          <a:xfrm>
            <a:off x="7474915" y="1716240"/>
            <a:ext cx="1441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VDD/V</a:t>
            </a:r>
          </a:p>
          <a:p>
            <a:pPr>
              <a:defRPr/>
            </a:pPr>
            <a:r>
              <a:rPr lang="en-US" sz="10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DD_PHY </a:t>
            </a:r>
            <a:r>
              <a:rPr lang="en-US" sz="900" b="1" kern="0" dirty="0" smtClean="0">
                <a:solidFill>
                  <a:srgbClr val="A7A9AC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189mA</a:t>
            </a:r>
            <a:endParaRPr lang="en-US" sz="1000" b="1" kern="0" dirty="0" smtClean="0">
              <a:solidFill>
                <a:srgbClr val="A7A9AC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497835" y="2101750"/>
            <a:ext cx="15062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VAA/VAAPIX </a:t>
            </a:r>
            <a:r>
              <a:rPr lang="en-US" sz="900" b="1" kern="0" dirty="0" smtClean="0">
                <a:solidFill>
                  <a:srgbClr val="A7A9AC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70mA</a:t>
            </a:r>
            <a:endParaRPr lang="en-US" sz="1050" b="1" kern="0" dirty="0" smtClean="0">
              <a:solidFill>
                <a:srgbClr val="A7A9AC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555766" y="3204591"/>
            <a:ext cx="13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VDDIO </a:t>
            </a:r>
            <a:r>
              <a:rPr lang="en-US" sz="900" b="1" kern="0" dirty="0" smtClean="0">
                <a:solidFill>
                  <a:srgbClr val="A7A9AC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177mA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223668" y="2238078"/>
            <a:ext cx="17189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kern="0" dirty="0"/>
              <a:t>Sensor</a:t>
            </a:r>
          </a:p>
          <a:p>
            <a:pPr algn="ctr">
              <a:defRPr/>
            </a:pPr>
            <a:r>
              <a:rPr lang="en-US" sz="1600" b="1" kern="0" dirty="0"/>
              <a:t>AR0144</a:t>
            </a:r>
          </a:p>
          <a:p>
            <a:pPr algn="ctr">
              <a:defRPr/>
            </a:pPr>
            <a:r>
              <a:rPr lang="en-US" sz="1600" b="1" kern="0" dirty="0"/>
              <a:t>AR0135</a:t>
            </a:r>
          </a:p>
          <a:p>
            <a:pPr algn="ctr">
              <a:defRPr/>
            </a:pPr>
            <a:r>
              <a:rPr lang="en-US" sz="1200" b="1" kern="0" dirty="0"/>
              <a:t>457mW</a:t>
            </a:r>
            <a:endParaRPr lang="en-US" sz="1600" b="1" kern="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82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6085" y="152400"/>
            <a:ext cx="5486400" cy="4143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IR LED driver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>
            <a:fillRect/>
          </a:stretch>
        </p:blipFill>
        <p:spPr bwMode="auto">
          <a:xfrm>
            <a:off x="2142808" y="632403"/>
            <a:ext cx="4532312" cy="339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791200" y="189768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43700" y="3214105"/>
            <a:ext cx="175260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LED </a:t>
            </a:r>
            <a:r>
              <a:rPr lang="en-US" altLang="zh-CN" sz="1100" dirty="0" smtClean="0"/>
              <a:t>flashlight DC current setting</a:t>
            </a:r>
            <a:r>
              <a:rPr lang="zh-CN" altLang="en-US" sz="1100" dirty="0" smtClean="0"/>
              <a:t>：</a:t>
            </a:r>
            <a:endParaRPr lang="en-US" sz="1100" dirty="0" smtClean="0"/>
          </a:p>
          <a:p>
            <a:r>
              <a:rPr lang="en-US" sz="1100" dirty="0" smtClean="0"/>
              <a:t>ILED=200mV/</a:t>
            </a:r>
            <a:r>
              <a:rPr lang="en-US" sz="1100" dirty="0" err="1" smtClean="0"/>
              <a:t>Rsense</a:t>
            </a:r>
            <a:endParaRPr lang="en-US" sz="11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0794"/>
            <a:ext cx="2286000" cy="167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05600" y="1219200"/>
            <a:ext cx="2362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248400" y="12192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329975" y="623740"/>
            <a:ext cx="894276" cy="325754"/>
          </a:xfrm>
          <a:prstGeom prst="rect">
            <a:avLst/>
          </a:prstGeom>
          <a:solidFill>
            <a:srgbClr val="008000"/>
          </a:solidFill>
          <a:ln w="15875" cap="flat" cmpd="sng" algn="ctr">
            <a:solidFill>
              <a:srgbClr val="54B948">
                <a:shade val="50000"/>
                <a:shade val="75000"/>
                <a:lumMod val="8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100" b="1" kern="0" dirty="0" smtClean="0">
                <a:solidFill>
                  <a:prstClr val="white"/>
                </a:solidFill>
              </a:rPr>
              <a:t>Smart FET</a:t>
            </a:r>
          </a:p>
          <a:p>
            <a:pPr algn="ctr">
              <a:defRPr/>
            </a:pPr>
            <a:r>
              <a:rPr lang="en-US" sz="1100" b="1" kern="0" dirty="0" smtClean="0">
                <a:solidFill>
                  <a:prstClr val="white"/>
                </a:solidFill>
              </a:rPr>
              <a:t>NCV84160</a:t>
            </a:r>
            <a:endParaRPr lang="en-US" sz="900" b="1" kern="0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>
            <a:stCxn id="22" idx="3"/>
          </p:cNvCxnSpPr>
          <p:nvPr/>
        </p:nvCxnSpPr>
        <p:spPr>
          <a:xfrm>
            <a:off x="1224251" y="786617"/>
            <a:ext cx="11379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81200" y="2743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48200" y="350773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Optional current source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6743700" y="2745730"/>
            <a:ext cx="17526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Flashlight duration</a:t>
            </a:r>
            <a:r>
              <a:rPr lang="zh-CN" altLang="en-US" sz="1100" dirty="0" smtClean="0"/>
              <a:t>：</a:t>
            </a:r>
            <a:r>
              <a:rPr lang="en-US" altLang="zh-CN" sz="1100" dirty="0" smtClean="0"/>
              <a:t>200uS</a:t>
            </a:r>
            <a:r>
              <a:rPr lang="zh-CN" altLang="en-US" sz="1100" dirty="0"/>
              <a:t> </a:t>
            </a:r>
            <a:r>
              <a:rPr lang="en-US" altLang="zh-CN" sz="1100" dirty="0" smtClean="0"/>
              <a:t>to 1mS</a:t>
            </a:r>
            <a:endParaRPr lang="en-US" sz="1100" dirty="0"/>
          </a:p>
        </p:txBody>
      </p:sp>
      <p:cxnSp>
        <p:nvCxnSpPr>
          <p:cNvPr id="2048" name="Straight Connector 2047"/>
          <p:cNvCxnSpPr/>
          <p:nvPr/>
        </p:nvCxnSpPr>
        <p:spPr>
          <a:xfrm>
            <a:off x="6934200" y="2126280"/>
            <a:ext cx="0" cy="54072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40880" y="2115000"/>
            <a:ext cx="0" cy="54072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Arrow Connector 2054"/>
          <p:cNvCxnSpPr/>
          <p:nvPr/>
        </p:nvCxnSpPr>
        <p:spPr>
          <a:xfrm flipH="1">
            <a:off x="7086600" y="2514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Arrow Connector 2056"/>
          <p:cNvCxnSpPr/>
          <p:nvPr/>
        </p:nvCxnSpPr>
        <p:spPr>
          <a:xfrm>
            <a:off x="6705600" y="25146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Rectangle 2057"/>
          <p:cNvSpPr/>
          <p:nvPr/>
        </p:nvSpPr>
        <p:spPr>
          <a:xfrm>
            <a:off x="2895600" y="929640"/>
            <a:ext cx="609600" cy="345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/>
          <p:cNvSpPr/>
          <p:nvPr/>
        </p:nvSpPr>
        <p:spPr>
          <a:xfrm>
            <a:off x="2895600" y="786617"/>
            <a:ext cx="228600" cy="16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TextBox 2059"/>
          <p:cNvSpPr txBox="1"/>
          <p:nvPr/>
        </p:nvSpPr>
        <p:spPr>
          <a:xfrm>
            <a:off x="5654040" y="1211580"/>
            <a:ext cx="342900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" dirty="0" smtClean="0"/>
              <a:t>4.7uH</a:t>
            </a:r>
            <a:endParaRPr lang="en-US" sz="400" dirty="0"/>
          </a:p>
        </p:txBody>
      </p:sp>
      <p:sp>
        <p:nvSpPr>
          <p:cNvPr id="24" name="TextBox 23"/>
          <p:cNvSpPr txBox="1"/>
          <p:nvPr/>
        </p:nvSpPr>
        <p:spPr>
          <a:xfrm>
            <a:off x="1193771" y="867489"/>
            <a:ext cx="9398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Average input power 1.1W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99060" y="1690611"/>
            <a:ext cx="17526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LED driver fault diagnosis</a:t>
            </a:r>
            <a:r>
              <a:rPr lang="zh-CN" altLang="en-US" sz="1100" dirty="0" smtClean="0"/>
              <a:t>：</a:t>
            </a:r>
            <a:endParaRPr lang="en-US" sz="1100" dirty="0" smtClean="0"/>
          </a:p>
          <a:p>
            <a:pPr marL="228600" indent="-228600">
              <a:buAutoNum type="arabicPeriod"/>
            </a:pPr>
            <a:r>
              <a:rPr lang="en-US" sz="1100" dirty="0" smtClean="0"/>
              <a:t>When Flash(DIM) is high, the LED flashlight current is high also, more than 20mA. The constant current source can be turned off immediately.</a:t>
            </a:r>
          </a:p>
          <a:p>
            <a:pPr marL="228600" indent="-228600">
              <a:buAutoNum type="arabicPeriod"/>
            </a:pPr>
            <a:r>
              <a:rPr lang="en-US" sz="1100" dirty="0" smtClean="0"/>
              <a:t>When PWM low, no current through LED lamp, the input current is low from DC/DC converter. To turn on constant current source to avoid fault diagnosis.</a:t>
            </a:r>
          </a:p>
          <a:p>
            <a:pPr marL="228600" indent="-228600">
              <a:buAutoNum type="arabicPeriod"/>
            </a:pP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2457734" y="4488483"/>
            <a:ext cx="5543266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How to control pulse for flashlight?</a:t>
            </a:r>
          </a:p>
          <a:p>
            <a:r>
              <a:rPr lang="en-US" sz="1100" dirty="0" smtClean="0"/>
              <a:t>Change R8 to 0.1uF capacitor, change C5 to diode. To realize PWM control by differential method of input pulse.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774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36220" y="1153200"/>
            <a:ext cx="4290060" cy="304482"/>
          </a:xfrm>
          <a:prstGeom prst="rect">
            <a:avLst/>
          </a:prstGeom>
          <a:solidFill>
            <a:srgbClr val="666699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 dirty="0">
                <a:solidFill>
                  <a:srgbClr val="FFFFFF"/>
                </a:solidFill>
              </a:rPr>
              <a:t>Features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3837" y="3634929"/>
            <a:ext cx="4314825" cy="290512"/>
          </a:xfrm>
          <a:prstGeom prst="rect">
            <a:avLst/>
          </a:prstGeom>
          <a:solidFill>
            <a:srgbClr val="666699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 dirty="0">
                <a:solidFill>
                  <a:srgbClr val="FFFFFF"/>
                </a:solidFill>
              </a:rPr>
              <a:t>Benefits</a:t>
            </a:r>
            <a:endParaRPr lang="en-US" sz="1600" b="1" dirty="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724400" y="5105400"/>
            <a:ext cx="2633663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buClr>
                <a:srgbClr val="000000"/>
              </a:buClr>
              <a:buSzPct val="80000"/>
            </a:pPr>
            <a:r>
              <a:rPr lang="en-US" sz="1400" dirty="0" smtClean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N</a:t>
            </a:r>
            <a:r>
              <a:rPr lang="en-US" sz="1400" dirty="0" smtClean="0">
                <a:solidFill>
                  <a:prstClr val="black"/>
                </a:solidFill>
                <a:ea typeface="SimHei" pitchFamily="49" charset="-122"/>
              </a:rPr>
              <a:t>CV30161MNWTXG</a:t>
            </a:r>
            <a:endParaRPr lang="en-US" sz="1400" dirty="0" smtClean="0">
              <a:solidFill>
                <a:prstClr val="black"/>
              </a:solidFill>
              <a:ea typeface="SimHei" pitchFamily="49" charset="-122"/>
            </a:endParaRPr>
          </a:p>
          <a:p>
            <a:pPr>
              <a:buClr>
                <a:srgbClr val="000000"/>
              </a:buClr>
              <a:buSzPct val="80000"/>
            </a:pPr>
            <a:r>
              <a:rPr lang="en-US" sz="1400" dirty="0" smtClean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Package– </a:t>
            </a:r>
            <a:r>
              <a:rPr lang="en-US" sz="1400" dirty="0" smtClean="0">
                <a:solidFill>
                  <a:srgbClr val="000000"/>
                </a:solidFill>
                <a:ea typeface="SimHei" pitchFamily="49" charset="-122"/>
              </a:rPr>
              <a:t>3mm x 3mm </a:t>
            </a:r>
            <a:r>
              <a:rPr lang="en-US" sz="1400" dirty="0" smtClean="0">
                <a:solidFill>
                  <a:srgbClr val="000000"/>
                </a:solidFill>
                <a:ea typeface="SimHei" pitchFamily="49" charset="-122"/>
              </a:rPr>
              <a:t>DFN10 with </a:t>
            </a:r>
            <a:r>
              <a:rPr lang="en-US" sz="1400" dirty="0" err="1" smtClean="0">
                <a:solidFill>
                  <a:srgbClr val="000000"/>
                </a:solidFill>
                <a:ea typeface="SimHei" pitchFamily="49" charset="-122"/>
              </a:rPr>
              <a:t>wettable</a:t>
            </a:r>
            <a:r>
              <a:rPr lang="en-US" sz="1400" dirty="0" smtClean="0">
                <a:solidFill>
                  <a:srgbClr val="000000"/>
                </a:solidFill>
                <a:ea typeface="SimHei" pitchFamily="49" charset="-122"/>
              </a:rPr>
              <a:t> flanks</a:t>
            </a:r>
            <a:endParaRPr lang="en-US" sz="1400" dirty="0">
              <a:solidFill>
                <a:srgbClr val="000000"/>
              </a:solidFill>
              <a:ea typeface="SimHei" pitchFamily="49" charset="-122"/>
            </a:endParaRPr>
          </a:p>
          <a:p>
            <a:pPr>
              <a:buClr>
                <a:srgbClr val="000000"/>
              </a:buClr>
              <a:buSzPct val="80000"/>
            </a:pPr>
            <a:endParaRPr lang="en-US" sz="1400" dirty="0">
              <a:solidFill>
                <a:srgbClr val="000000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  <a:p>
            <a:pPr>
              <a:buClr>
                <a:srgbClr val="000000"/>
              </a:buClr>
              <a:buSzPct val="80000"/>
            </a:pPr>
            <a:endParaRPr lang="en-US" sz="1400" dirty="0">
              <a:solidFill>
                <a:srgbClr val="000000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4572000" y="1371600"/>
            <a:ext cx="0" cy="4572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solidFill>
                <a:prstClr val="black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7666" name="Rectangle 17"/>
          <p:cNvSpPr>
            <a:spLocks noChangeArrowheads="1"/>
          </p:cNvSpPr>
          <p:nvPr/>
        </p:nvSpPr>
        <p:spPr bwMode="auto">
          <a:xfrm>
            <a:off x="5791200" y="3048000"/>
            <a:ext cx="381000" cy="152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7667" name="Rectangle 18"/>
          <p:cNvSpPr>
            <a:spLocks noChangeArrowheads="1"/>
          </p:cNvSpPr>
          <p:nvPr/>
        </p:nvSpPr>
        <p:spPr bwMode="auto">
          <a:xfrm>
            <a:off x="4846320" y="1935480"/>
            <a:ext cx="381000" cy="152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7668" name="Rectangle 19"/>
          <p:cNvSpPr>
            <a:spLocks noChangeArrowheads="1"/>
          </p:cNvSpPr>
          <p:nvPr/>
        </p:nvSpPr>
        <p:spPr bwMode="auto">
          <a:xfrm>
            <a:off x="5665788" y="4276725"/>
            <a:ext cx="247650" cy="66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042" t="6166" r="1995"/>
          <a:stretch>
            <a:fillRect/>
          </a:stretch>
        </p:blipFill>
        <p:spPr bwMode="auto">
          <a:xfrm>
            <a:off x="4953000" y="1722764"/>
            <a:ext cx="3886200" cy="251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5029200"/>
            <a:ext cx="1085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76200"/>
            <a:ext cx="9144000" cy="781050"/>
          </a:xfrm>
          <a:prstGeom prst="rect">
            <a:avLst/>
          </a:prstGeom>
        </p:spPr>
        <p:txBody>
          <a:bodyPr lIns="90487" tIns="44450" rIns="90487" bIns="44450"/>
          <a:lstStyle>
            <a:lvl1pPr algn="l" defTabSz="914400" rtl="0" eaLnBrk="1" latinLnBrk="0" hangingPunct="1">
              <a:spcBef>
                <a:spcPct val="0"/>
              </a:spcBef>
              <a:buNone/>
              <a:defRPr sz="4000" i="0" kern="1200" baseline="0">
                <a:solidFill>
                  <a:schemeClr val="accent6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NCV30161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bg1"/>
                </a:solidFill>
              </a:rPr>
              <a:t>- Buck Regulator for Driving High Power LEDs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47649" y="1462122"/>
            <a:ext cx="4295776" cy="190622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/>
              <a:t>VIN Range 6.3 V to 40 V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/>
              <a:t>Short LED Shutdown Protection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/>
              <a:t>No Control Loop Compensation Required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/>
              <a:t>Adjustable LED Current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/>
              <a:t>Single Pin Brightness and Enable/Disable Control Using PWM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/>
              <a:t>Supports All−Ceramic Output Capacitors and Capacitor−less Outputs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/>
              <a:t>Thermal Shutdown Protection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/>
              <a:t>Capable of 100% Duty Cycle </a:t>
            </a:r>
            <a:r>
              <a:rPr lang="en-US" sz="1200" dirty="0" smtClean="0"/>
              <a:t>Operation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</a:rPr>
              <a:t>Tj</a:t>
            </a:r>
            <a:r>
              <a:rPr lang="en-US" sz="1200" dirty="0" smtClean="0">
                <a:solidFill>
                  <a:srgbClr val="000000"/>
                </a:solidFill>
              </a:rPr>
              <a:t> = -40C to 125C (Grade 1)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AECQ100 Qualified and PPAP capable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6858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 smtClean="0"/>
              <a:t>NCV30161 </a:t>
            </a:r>
            <a:r>
              <a:rPr lang="en-US" sz="1400" dirty="0" smtClean="0"/>
              <a:t>is a hysteretic step−down, constant−current driver for high power LEDs. Ideal for automotive, industrial and general lighting applications utilizing minimal external components. </a:t>
            </a:r>
            <a:endParaRPr lang="en-US" sz="1400" dirty="0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612276" y="1166185"/>
            <a:ext cx="4314825" cy="290512"/>
          </a:xfrm>
          <a:prstGeom prst="rect">
            <a:avLst/>
          </a:prstGeom>
          <a:solidFill>
            <a:srgbClr val="666699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 dirty="0">
                <a:solidFill>
                  <a:srgbClr val="FFFFFF"/>
                </a:solidFill>
              </a:rPr>
              <a:t>Typical Application diagram &amp; Package info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648200" y="4724400"/>
            <a:ext cx="4314825" cy="290512"/>
          </a:xfrm>
          <a:prstGeom prst="rect">
            <a:avLst/>
          </a:prstGeom>
          <a:solidFill>
            <a:srgbClr val="666699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FFFFFF"/>
                </a:solidFill>
              </a:rPr>
              <a:t>Ordering info &amp; Support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6640" y="3244334"/>
            <a:ext cx="990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Benefits</a:t>
            </a:r>
            <a:endParaRPr lang="en-US" dirty="0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00024" y="3962400"/>
            <a:ext cx="4295776" cy="1447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400" dirty="0" smtClean="0"/>
              <a:t>Hysteretic control provides good power supply rejection and fast response during load transients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400" dirty="0" smtClean="0"/>
              <a:t>Dedicated PWM input (DIM/EN) enables a wide range of pulsed dimming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400" dirty="0" smtClean="0"/>
              <a:t>Uses smaller external components minimizing space and cost.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400" dirty="0" smtClean="0"/>
              <a:t>Protection features include resistor−programmed constant LED current, shorted LED protection, under−voltage and thermal shutdown.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White">
  <a:themeElements>
    <a:clrScheme name="ONSemi">
      <a:dk1>
        <a:sysClr val="windowText" lastClr="000000"/>
      </a:dk1>
      <a:lt1>
        <a:sysClr val="window" lastClr="FFFFFF"/>
      </a:lt1>
      <a:dk2>
        <a:srgbClr val="3C5583"/>
      </a:dk2>
      <a:lt2>
        <a:srgbClr val="A7A9AC"/>
      </a:lt2>
      <a:accent1>
        <a:srgbClr val="54B948"/>
      </a:accent1>
      <a:accent2>
        <a:srgbClr val="5B8FCB"/>
      </a:accent2>
      <a:accent3>
        <a:srgbClr val="A7A9AC"/>
      </a:accent3>
      <a:accent4>
        <a:srgbClr val="F79646"/>
      </a:accent4>
      <a:accent5>
        <a:srgbClr val="C0504D"/>
      </a:accent5>
      <a:accent6>
        <a:srgbClr val="3C5583"/>
      </a:accent6>
      <a:hlink>
        <a:srgbClr val="54B948"/>
      </a:hlink>
      <a:folHlink>
        <a:srgbClr val="54B948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-template-white-CONFIDENTIAL.potx" id="{CBBC372E-7734-41E1-A1F1-8C7CD414B275}" vid="{C64EFCC2-202C-4B9E-A548-AAE487053A9A}"/>
    </a:ext>
  </a:extLst>
</a:theme>
</file>

<file path=ppt/theme/theme2.xml><?xml version="1.0" encoding="utf-8"?>
<a:theme xmlns:a="http://schemas.openxmlformats.org/drawingml/2006/main" name="1_Presentation-Blue">
  <a:themeElements>
    <a:clrScheme name="Custom 1">
      <a:dk1>
        <a:sysClr val="windowText" lastClr="000000"/>
      </a:dk1>
      <a:lt1>
        <a:sysClr val="window" lastClr="FFFFFF"/>
      </a:lt1>
      <a:dk2>
        <a:srgbClr val="3C5583"/>
      </a:dk2>
      <a:lt2>
        <a:srgbClr val="A7A9AC"/>
      </a:lt2>
      <a:accent1>
        <a:srgbClr val="54B948"/>
      </a:accent1>
      <a:accent2>
        <a:srgbClr val="5B8FCB"/>
      </a:accent2>
      <a:accent3>
        <a:srgbClr val="A7A9AC"/>
      </a:accent3>
      <a:accent4>
        <a:srgbClr val="F79646"/>
      </a:accent4>
      <a:accent5>
        <a:srgbClr val="C0504D"/>
      </a:accent5>
      <a:accent6>
        <a:srgbClr val="201751"/>
      </a:accent6>
      <a:hlink>
        <a:srgbClr val="54B948"/>
      </a:hlink>
      <a:folHlink>
        <a:srgbClr val="54B948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46C9AB-F3CE-44C2-9D18-FFFE646199B4}" vid="{92AF45C6-792A-4E42-9DD4-C4E243DEE49E}"/>
    </a:ext>
  </a:extLst>
</a:theme>
</file>

<file path=ppt/theme/theme3.xml><?xml version="1.0" encoding="utf-8"?>
<a:theme xmlns:a="http://schemas.openxmlformats.org/drawingml/2006/main" name="1_Presentation-White">
  <a:themeElements>
    <a:clrScheme name="ONSemi">
      <a:dk1>
        <a:sysClr val="windowText" lastClr="000000"/>
      </a:dk1>
      <a:lt1>
        <a:sysClr val="window" lastClr="FFFFFF"/>
      </a:lt1>
      <a:dk2>
        <a:srgbClr val="3C5583"/>
      </a:dk2>
      <a:lt2>
        <a:srgbClr val="A7A9AC"/>
      </a:lt2>
      <a:accent1>
        <a:srgbClr val="54B948"/>
      </a:accent1>
      <a:accent2>
        <a:srgbClr val="5B8FCB"/>
      </a:accent2>
      <a:accent3>
        <a:srgbClr val="A7A9AC"/>
      </a:accent3>
      <a:accent4>
        <a:srgbClr val="F79646"/>
      </a:accent4>
      <a:accent5>
        <a:srgbClr val="C0504D"/>
      </a:accent5>
      <a:accent6>
        <a:srgbClr val="3C5583"/>
      </a:accent6>
      <a:hlink>
        <a:srgbClr val="54B948"/>
      </a:hlink>
      <a:folHlink>
        <a:srgbClr val="54B948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F4YVM2C5QEYC-631468080-14</_dlc_DocId>
    <_dlc_DocIdUrl xmlns="e4678c56-0b70-41a7-9cf0-17b28b6c32bd">
      <Url>http://theconnection.onsemi.com/sm/mc/_layouts/15/DocIdRedir.aspx?ID=F4YVM2C5QEYC-631468080-14</Url>
      <Description>F4YVM2C5QEYC-631468080-14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E4D1BF-75B2-4312-96E3-F48DD231D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33E4A3-9AC1-410B-9013-66CC615336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B1BAF68-F302-437F-A6EC-DB5598750064}">
  <ds:schemaRefs>
    <ds:schemaRef ds:uri="e4678c56-0b70-41a7-9cf0-17b28b6c32bd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3FF5EECC-5C48-4E6F-81E7-BC911C804A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391</Words>
  <Application>Microsoft Office PowerPoint</Application>
  <PresentationFormat>On-screen Show (4:3)</PresentationFormat>
  <Paragraphs>85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Presentation-White</vt:lpstr>
      <vt:lpstr>1_Presentation-Blue</vt:lpstr>
      <vt:lpstr>1_Presentation-White</vt:lpstr>
      <vt:lpstr>Drive  Module System Solution</vt:lpstr>
      <vt:lpstr>PowerPoint Presentation</vt:lpstr>
      <vt:lpstr>IR LED driver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Palon</dc:creator>
  <cp:lastModifiedBy>Joe Chong</cp:lastModifiedBy>
  <cp:revision>74</cp:revision>
  <dcterms:created xsi:type="dcterms:W3CDTF">2015-02-26T20:49:16Z</dcterms:created>
  <dcterms:modified xsi:type="dcterms:W3CDTF">2019-03-28T22:06:14Z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6ac73f5e-2281-4c98-b7d1-44886edfde32</vt:lpwstr>
  </property>
  <property fmtid="{D5CDD505-2E9C-101B-9397-08002B2CF9AE}" pid="3" name="ContentTypeId">
    <vt:lpwstr>0x010100E82A9054086F0942B3853AFC0E787513</vt:lpwstr>
  </property>
</Properties>
</file>